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jpeg" ContentType="image/jpe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8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9.png" ContentType="image/png"/>
  <Override PartName="/ppt/media/image20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microsoft.com/office/2020/02/relationships/classificationlabels" Target="docMetadata/LabelInfo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3588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0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itle 1"/>
          <p:cNvSpPr/>
          <p:nvPr/>
        </p:nvSpPr>
        <p:spPr>
          <a:xfrm>
            <a:off x="609480" y="1143000"/>
            <a:ext cx="5485680" cy="25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</a:pPr>
            <a:r>
              <a:rPr b="0" lang="en-US" sz="6500" spc="-151" strike="noStrike">
                <a:solidFill>
                  <a:srgbClr val="1a1a1a"/>
                </a:solidFill>
                <a:latin typeface="Space Grotesk Medium"/>
                <a:ea typeface="Open Sans"/>
              </a:rPr>
              <a:t>.NET Conf</a:t>
            </a:r>
            <a:endParaRPr b="0" lang="en-AU" sz="6500" spc="-1" strike="noStrike"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" descr=""/>
          <p:cNvPicPr/>
          <p:nvPr/>
        </p:nvPicPr>
        <p:blipFill>
          <a:blip r:embed="rId3"/>
          <a:srcRect l="0" t="0" r="28712" b="0"/>
          <a:stretch/>
        </p:blipFill>
        <p:spPr>
          <a:xfrm>
            <a:off x="8529120" y="5616360"/>
            <a:ext cx="3663000" cy="50868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4" descr=""/>
          <p:cNvPicPr/>
          <p:nvPr/>
        </p:nvPicPr>
        <p:blipFill>
          <a:blip r:embed="rId4"/>
          <a:stretch/>
        </p:blipFill>
        <p:spPr>
          <a:xfrm>
            <a:off x="10104840" y="3730680"/>
            <a:ext cx="1949400" cy="232200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AU" sz="1800" spc="-1" strike="noStrike">
                <a:latin typeface="Arial"/>
              </a:rPr>
              <a:t>Click to edit the title text format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16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Click to edit the outline text format</a:t>
            </a:r>
            <a:endParaRPr b="0" lang="en-A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Second Outline Level</a:t>
            </a:r>
            <a:endParaRPr b="0" lang="en-A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Third Outline Level</a:t>
            </a:r>
            <a:endParaRPr b="0" lang="en-A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Fourth Outline Level</a:t>
            </a:r>
            <a:endParaRPr b="0" lang="en-A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Fifth Outline Level</a:t>
            </a:r>
            <a:endParaRPr b="0" lang="en-A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Sixth Outline Level</a:t>
            </a:r>
            <a:endParaRPr b="0" lang="en-A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Seventh Outline Level</a:t>
            </a:r>
            <a:endParaRPr b="0" lang="en-A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12192120" cy="6856920"/>
          </a:xfrm>
          <a:prstGeom prst="rect">
            <a:avLst/>
          </a:prstGeom>
          <a:ln w="0"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AU" sz="1800" spc="-1" strike="noStrike">
                <a:latin typeface="Arial"/>
              </a:rPr>
              <a:t>Click to edit the title text format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Click to edit the outline text format</a:t>
            </a:r>
            <a:endParaRPr b="0" lang="en-A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Second Outline Level</a:t>
            </a:r>
            <a:endParaRPr b="0" lang="en-A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Third Outline Level</a:t>
            </a:r>
            <a:endParaRPr b="0" lang="en-A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Fourth Outline Level</a:t>
            </a:r>
            <a:endParaRPr b="0" lang="en-A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Fifth Outline Level</a:t>
            </a:r>
            <a:endParaRPr b="0" lang="en-A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Sixth Outline Level</a:t>
            </a:r>
            <a:endParaRPr b="0" lang="en-A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Seventh Outline Level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Click to edit the outline text format</a:t>
            </a:r>
            <a:endParaRPr b="0" lang="en-A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Second Outline Level</a:t>
            </a:r>
            <a:endParaRPr b="0" lang="en-A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Third Outline Level</a:t>
            </a:r>
            <a:endParaRPr b="0" lang="en-A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Fourth Outline Level</a:t>
            </a:r>
            <a:endParaRPr b="0" lang="en-A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Fifth Outline Level</a:t>
            </a:r>
            <a:endParaRPr b="0" lang="en-A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Sixth Outline Level</a:t>
            </a:r>
            <a:endParaRPr b="0" lang="en-A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Seventh Outline Level</a:t>
            </a:r>
            <a:endParaRPr b="0" lang="en-A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12192120" cy="6856920"/>
          </a:xfrm>
          <a:prstGeom prst="rect">
            <a:avLst/>
          </a:prstGeom>
          <a:ln w="0">
            <a:noFill/>
          </a:ln>
        </p:spPr>
      </p:pic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AU" sz="1800" spc="-1" strike="noStrike">
                <a:latin typeface="Arial"/>
              </a:rPr>
              <a:t>Click to edit the title text format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16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Click to edit the outline text format</a:t>
            </a:r>
            <a:endParaRPr b="0" lang="en-A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Second Outline Level</a:t>
            </a:r>
            <a:endParaRPr b="0" lang="en-A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Third Outline Level</a:t>
            </a:r>
            <a:endParaRPr b="0" lang="en-A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Fourth Outline Level</a:t>
            </a:r>
            <a:endParaRPr b="0" lang="en-A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Fifth Outline Level</a:t>
            </a:r>
            <a:endParaRPr b="0" lang="en-A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Sixth Outline Level</a:t>
            </a:r>
            <a:endParaRPr b="0" lang="en-A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Seventh Outline Level</a:t>
            </a:r>
            <a:endParaRPr b="0" lang="en-A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raphic 3" descr=""/>
          <p:cNvPicPr/>
          <p:nvPr/>
        </p:nvPicPr>
        <p:blipFill>
          <a:blip r:embed="rId3"/>
          <a:srcRect l="0" t="0" r="28712" b="0"/>
          <a:stretch/>
        </p:blipFill>
        <p:spPr>
          <a:xfrm>
            <a:off x="8529120" y="5616360"/>
            <a:ext cx="3663000" cy="508680"/>
          </a:xfrm>
          <a:prstGeom prst="rect">
            <a:avLst/>
          </a:prstGeom>
          <a:ln w="0">
            <a:noFill/>
          </a:ln>
        </p:spPr>
      </p:pic>
      <p:pic>
        <p:nvPicPr>
          <p:cNvPr id="273" name="Picture 4" descr=""/>
          <p:cNvPicPr/>
          <p:nvPr/>
        </p:nvPicPr>
        <p:blipFill>
          <a:blip r:embed="rId4"/>
          <a:stretch/>
        </p:blipFill>
        <p:spPr>
          <a:xfrm>
            <a:off x="10104840" y="3730680"/>
            <a:ext cx="1949400" cy="2322000"/>
          </a:xfrm>
          <a:prstGeom prst="rect">
            <a:avLst/>
          </a:prstGeom>
          <a:ln w="0">
            <a:noFill/>
          </a:ln>
        </p:spPr>
      </p:pic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AU" sz="1800" spc="-1" strike="noStrike">
                <a:latin typeface="Arial"/>
              </a:rPr>
              <a:t>Click to edit the title text format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16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Click to edit the outline text format</a:t>
            </a:r>
            <a:endParaRPr b="0" lang="en-A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Second Outline Level</a:t>
            </a:r>
            <a:endParaRPr b="0" lang="en-A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Third Outline Level</a:t>
            </a:r>
            <a:endParaRPr b="0" lang="en-A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1800" spc="-1" strike="noStrike">
                <a:latin typeface="Arial"/>
              </a:rPr>
              <a:t>Fourth Outline Level</a:t>
            </a:r>
            <a:endParaRPr b="0" lang="en-A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Fifth Outline Level</a:t>
            </a:r>
            <a:endParaRPr b="0" lang="en-A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Sixth Outline Level</a:t>
            </a:r>
            <a:endParaRPr b="0" lang="en-A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800" spc="-1" strike="noStrike">
                <a:latin typeface="Arial"/>
              </a:rPr>
              <a:t>Seventh Outline Level</a:t>
            </a:r>
            <a:endParaRPr b="0" lang="en-A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12192120" cy="6856920"/>
          </a:xfrm>
          <a:prstGeom prst="rect">
            <a:avLst/>
          </a:prstGeom>
          <a:ln w="0">
            <a:noFill/>
          </a:ln>
        </p:spPr>
      </p:pic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facebook.com/drualcman.programacion" TargetMode="External"/><Relationship Id="rId2" Type="http://schemas.openxmlformats.org/officeDocument/2006/relationships/hyperlink" Target="https://www.facebook.com/drualcman.programacion" TargetMode="External"/><Relationship Id="rId3" Type="http://schemas.openxmlformats.org/officeDocument/2006/relationships/hyperlink" Target="https://www.linkedin.com/in/sergi-ortiz-gomez" TargetMode="External"/><Relationship Id="rId4" Type="http://schemas.openxmlformats.org/officeDocument/2006/relationships/hyperlink" Target="https://aprende-a-programar.com" TargetMode="External"/><Relationship Id="rId5" Type="http://schemas.openxmlformats.org/officeDocument/2006/relationships/hyperlink" Target="mailto:Drualcman@msn.com" TargetMode="External"/><Relationship Id="rId6" Type="http://schemas.openxmlformats.org/officeDocument/2006/relationships/hyperlink" Target="mailto:drualcman@msn.com" TargetMode="External"/><Relationship Id="rId7" Type="http://schemas.openxmlformats.org/officeDocument/2006/relationships/hyperlink" Target="mailto:drualcman@gmail.com" TargetMode="External"/><Relationship Id="rId8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aka.ms/get-dotnet-8" TargetMode="External"/><Relationship Id="rId2" Type="http://schemas.openxmlformats.org/officeDocument/2006/relationships/hyperlink" Target="https://surl.li/muofd" TargetMode="External"/><Relationship Id="rId3" Type="http://schemas.openxmlformats.org/officeDocument/2006/relationships/hyperlink" Target="https://surl.li/muogk" TargetMode="External"/><Relationship Id="rId4" Type="http://schemas.openxmlformats.org/officeDocument/2006/relationships/hyperlink" Target="https://surl.li/muohx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aka.ms/get-dotnet-8" TargetMode="External"/><Relationship Id="rId2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 Placeholder 1"/>
          <p:cNvSpPr/>
          <p:nvPr/>
        </p:nvSpPr>
        <p:spPr>
          <a:xfrm>
            <a:off x="547560" y="3708000"/>
            <a:ext cx="10972800" cy="14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2023 Puebla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100800"/>
            <a:ext cx="7187760" cy="14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52" strike="noStrike">
                <a:solidFill>
                  <a:srgbClr val="1a1a1a"/>
                </a:solidFill>
                <a:latin typeface="Space Grotesk Medium"/>
                <a:ea typeface="Open Sans"/>
              </a:rPr>
              <a:t>¿Qué es LazyLoading?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subTitle"/>
          </p:nvPr>
        </p:nvSpPr>
        <p:spPr>
          <a:xfrm>
            <a:off x="609480" y="1569960"/>
            <a:ext cx="11092320" cy="451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DejaVu Sans"/>
              </a:rPr>
              <a:t>La carga perezosa nos ofrece la posibilidad de cargar las DLLs, o lo  que es lo mismo, los Assemblies, cuando sean requeridos por la página, y de ésta manera evitar un exceso de librerías en la carga inicial.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DejaVu Sans"/>
              </a:rPr>
              <a:t>Se puede utilizar junto con la prerenderización de la página, o utilizando la carga normal. Ya que seremos nosotros los que decidamos cuándo se van a cargar cada Assembly.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A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7760" cy="28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52" strike="noStrike">
                <a:solidFill>
                  <a:srgbClr val="ffffff"/>
                </a:solidFill>
                <a:latin typeface="Space Grotesk Medium"/>
                <a:ea typeface="Open Sans"/>
              </a:rPr>
              <a:t>Tercera Demo</a:t>
            </a:r>
            <a:endParaRPr b="0" lang="en-AU" sz="60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7187760" cy="14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ffffff"/>
                </a:solidFill>
                <a:latin typeface="Open Sans"/>
                <a:ea typeface="DejaVu Sans"/>
              </a:rPr>
              <a:t>Carga perezosa. LazyLoading</a:t>
            </a:r>
            <a:endParaRPr b="0" lang="en-A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176400"/>
            <a:ext cx="7187760" cy="127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Gracias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609480" y="1052280"/>
            <a:ext cx="10198440" cy="503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Facebook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502bd3"/>
                </a:solidFill>
                <a:uFillTx/>
                <a:latin typeface="Arial"/>
                <a:ea typeface="DejaVu Sans"/>
                <a:hlinkClick r:id="rId1"/>
              </a:rPr>
              <a:t>https</a:t>
            </a:r>
            <a:r>
              <a:rPr b="0" lang="en-US" sz="2800" spc="-1" strike="noStrike" u="sng">
                <a:solidFill>
                  <a:srgbClr val="502bd3"/>
                </a:solidFill>
                <a:uFillTx/>
                <a:latin typeface="Arial"/>
                <a:ea typeface="Arial"/>
                <a:hlinkClick r:id="rId2"/>
              </a:rPr>
              <a:t>://www.facebook.com/drualcman.programacion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LinkedIn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502bd3"/>
                </a:solidFill>
                <a:uFillTx/>
                <a:latin typeface="Arial"/>
                <a:ea typeface="Arial"/>
                <a:hlinkClick r:id="rId3"/>
              </a:rPr>
              <a:t>https://www.linkedin.com/in/sergi-ortiz-gomez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Blog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502bd3"/>
                </a:solidFill>
                <a:uFillTx/>
                <a:latin typeface="Arial"/>
                <a:ea typeface="Arial"/>
                <a:hlinkClick r:id="rId4"/>
              </a:rPr>
              <a:t>https://aprende-a-programar.com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Email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502bd3"/>
                </a:solidFill>
                <a:uFillTx/>
                <a:latin typeface="Arial"/>
                <a:ea typeface="Arial"/>
                <a:hlinkClick r:id="rId5"/>
              </a:rPr>
              <a:t>drualcman@msn.co</a:t>
            </a:r>
            <a:r>
              <a:rPr b="0" lang="en-US" sz="2800" spc="-1" strike="noStrike" u="sng">
                <a:solidFill>
                  <a:srgbClr val="502bd3"/>
                </a:solidFill>
                <a:uFillTx/>
                <a:latin typeface="Arial"/>
                <a:ea typeface="Arial"/>
                <a:hlinkClick r:id="rId6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 o </a:t>
            </a:r>
            <a:r>
              <a:rPr b="0" lang="en-US" sz="2800" spc="-1" strike="noStrike" u="sng">
                <a:solidFill>
                  <a:srgbClr val="502bd3"/>
                </a:solidFill>
                <a:uFillTx/>
                <a:latin typeface="Arial"/>
                <a:ea typeface="Arial"/>
                <a:hlinkClick r:id="rId7"/>
              </a:rPr>
              <a:t>drualcman@gmail.com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A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10972800" cy="82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52" strike="noStrike">
                <a:solidFill>
                  <a:srgbClr val="1a1a1a"/>
                </a:solidFill>
                <a:latin typeface="Space Grotesk Medium"/>
                <a:ea typeface="Open Sans"/>
              </a:rPr>
              <a:t>Resources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135360" y="1388880"/>
            <a:ext cx="10796040" cy="442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2999"/>
              </a:spcBef>
              <a:buClr>
                <a:srgbClr val="1a1a1a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1a1a1a"/>
                </a:solidFill>
                <a:latin typeface="Open Sans"/>
                <a:ea typeface="Open Sans"/>
              </a:rPr>
              <a:t>Download .NET 8 </a:t>
            </a:r>
            <a:br/>
            <a:r>
              <a:rPr b="0" lang="en-US" sz="2800" spc="-1" strike="noStrike" u="sng">
                <a:solidFill>
                  <a:srgbClr val="502bd3"/>
                </a:solidFill>
                <a:uFillTx/>
                <a:latin typeface="Open Sans"/>
                <a:ea typeface="Open Sans"/>
                <a:hlinkClick r:id="rId1"/>
              </a:rPr>
              <a:t>aka.ms/get-dotnet-8</a:t>
            </a:r>
            <a:endParaRPr b="0" lang="en-AU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2999"/>
              </a:spcBef>
              <a:buClr>
                <a:srgbClr val="1a1a1a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Arial"/>
              </a:rPr>
              <a:t>Prerender and integrate ASP.NET Core Razor components</a:t>
            </a:r>
            <a:br/>
            <a:r>
              <a:rPr b="0" lang="en-US" sz="2800" spc="-1" strike="noStrike" u="sng">
                <a:solidFill>
                  <a:srgbClr val="502bd3"/>
                </a:solidFill>
                <a:uFillTx/>
                <a:latin typeface="Arial"/>
                <a:ea typeface="Arial"/>
                <a:hlinkClick r:id="rId2"/>
              </a:rPr>
              <a:t>surl.li/muofd</a:t>
            </a:r>
            <a:endParaRPr b="0" lang="en-AU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29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Lazy load assemblies in ASP.NET Core Blazor WebAssembly</a:t>
            </a:r>
            <a:br/>
            <a:r>
              <a:rPr b="0" lang="en-US" sz="2800" spc="-1" strike="noStrike" u="sng">
                <a:solidFill>
                  <a:srgbClr val="502bd3"/>
                </a:solidFill>
                <a:uFillTx/>
                <a:latin typeface="Open Sans"/>
                <a:ea typeface="Open Sans"/>
                <a:hlinkClick r:id="rId3"/>
              </a:rPr>
              <a:t>surl.li/muogk</a:t>
            </a:r>
            <a:endParaRPr b="0" lang="en-AU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29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Como usar prerender y lazy loading en Blazor WebAssembly </a:t>
            </a:r>
            <a:r>
              <a:rPr b="0" lang="en-US" sz="2800" spc="-1" strike="noStrike" u="sng">
                <a:solidFill>
                  <a:srgbClr val="502bd3"/>
                </a:solidFill>
                <a:uFillTx/>
                <a:latin typeface="Open Sans"/>
                <a:ea typeface="Open Sans"/>
                <a:hlinkClick r:id="rId4"/>
              </a:rPr>
              <a:t>surl.li/muohx</a:t>
            </a:r>
            <a:endParaRPr b="0" lang="en-AU" sz="2800" spc="-1" strike="noStrike">
              <a:latin typeface="Arial"/>
            </a:endParaRPr>
          </a:p>
        </p:txBody>
      </p:sp>
      <p:pic>
        <p:nvPicPr>
          <p:cNvPr id="378" name="Graphic 4" descr=""/>
          <p:cNvPicPr/>
          <p:nvPr/>
        </p:nvPicPr>
        <p:blipFill>
          <a:blip r:embed="rId5"/>
          <a:srcRect l="0" t="0" r="28712" b="0"/>
          <a:stretch/>
        </p:blipFill>
        <p:spPr>
          <a:xfrm>
            <a:off x="8529120" y="5616360"/>
            <a:ext cx="3663000" cy="508680"/>
          </a:xfrm>
          <a:prstGeom prst="rect">
            <a:avLst/>
          </a:prstGeom>
          <a:ln w="0">
            <a:noFill/>
          </a:ln>
        </p:spPr>
      </p:pic>
      <p:pic>
        <p:nvPicPr>
          <p:cNvPr id="379" name="Picture 5" descr=""/>
          <p:cNvPicPr/>
          <p:nvPr/>
        </p:nvPicPr>
        <p:blipFill>
          <a:blip r:embed="rId6"/>
          <a:stretch/>
        </p:blipFill>
        <p:spPr>
          <a:xfrm>
            <a:off x="10104840" y="3730680"/>
            <a:ext cx="1949400" cy="232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nodeType="withEffect" fill="hold" presetClass="emph" presetID="32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92920" y="1613160"/>
            <a:ext cx="11005200" cy="202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600" spc="-52" strike="noStrike">
                <a:solidFill>
                  <a:srgbClr val="1a1a1a"/>
                </a:solidFill>
                <a:latin typeface="Space Grotesk Medium"/>
                <a:ea typeface="Open Sans"/>
              </a:rPr>
              <a:t>Download .NET 8</a:t>
            </a:r>
            <a:br/>
            <a:endParaRPr b="0" lang="en-AU" sz="66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592920" y="3258360"/>
            <a:ext cx="11024640" cy="14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5400" spc="-1" strike="noStrike" u="sng">
                <a:solidFill>
                  <a:srgbClr val="502bd3"/>
                </a:solidFill>
                <a:uFillTx/>
                <a:latin typeface="Open Sans"/>
                <a:ea typeface="Open Sans"/>
                <a:hlinkClick r:id="rId1"/>
              </a:rPr>
              <a:t>https://aka.ms/get-dotnet-8</a:t>
            </a:r>
            <a:r>
              <a:rPr b="0" lang="en-US" sz="5400" spc="-1" strike="noStrike">
                <a:solidFill>
                  <a:srgbClr val="666666"/>
                </a:solidFill>
                <a:latin typeface="Open Sans"/>
                <a:ea typeface="Open Sans"/>
              </a:rPr>
              <a:t> </a:t>
            </a:r>
            <a:endParaRPr b="0" lang="en-AU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7918560" cy="3951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52" strike="noStrike">
                <a:solidFill>
                  <a:srgbClr val="1a1a1a"/>
                </a:solidFill>
                <a:latin typeface="Space Grotesk Medium"/>
                <a:ea typeface="Open Sans"/>
              </a:rPr>
              <a:t>Mejorar la experiencia de usuario en aplicaciones </a:t>
            </a:r>
            <a:r>
              <a:rPr b="1" i="1" lang="en-US" sz="6000" spc="-52" strike="noStrike">
                <a:solidFill>
                  <a:srgbClr val="1a1a1a"/>
                </a:solidFill>
                <a:latin typeface="Space Grotesk Medium"/>
                <a:ea typeface="Open Sans"/>
              </a:rPr>
              <a:t>Blazor</a:t>
            </a:r>
            <a:endParaRPr b="0" lang="en-AU" sz="60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7758720" cy="14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666666"/>
                </a:solidFill>
                <a:latin typeface="Open Sans"/>
                <a:ea typeface="Open Sans"/>
              </a:rPr>
              <a:t>Sergi Ortiz Gómez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1600" spc="-1" strike="noStrike">
                <a:solidFill>
                  <a:srgbClr val="666666"/>
                </a:solidFill>
                <a:latin typeface="Open Sans"/>
                <a:ea typeface="Open Sans"/>
              </a:rPr>
              <a:t>DrUalcman</a:t>
            </a:r>
            <a:endParaRPr b="0" lang="en-AU" sz="1600" spc="-1" strike="noStrike">
              <a:latin typeface="Arial"/>
            </a:endParaRPr>
          </a:p>
        </p:txBody>
      </p:sp>
      <p:pic>
        <p:nvPicPr>
          <p:cNvPr id="354" name="Picture 1" descr="A person smiling for a selfie&#10;&#10;Description automatically generated"/>
          <p:cNvPicPr/>
          <p:nvPr/>
        </p:nvPicPr>
        <p:blipFill>
          <a:blip r:embed="rId2"/>
          <a:stretch/>
        </p:blipFill>
        <p:spPr>
          <a:xfrm>
            <a:off x="8745480" y="-208800"/>
            <a:ext cx="3724560" cy="359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695720" cy="28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52" strike="noStrike">
                <a:solidFill>
                  <a:srgbClr val="1a1a1a"/>
                </a:solidFill>
                <a:latin typeface="Space Grotesk Medium"/>
                <a:ea typeface="Open Sans"/>
              </a:rPr>
              <a:t>Prerender</a:t>
            </a:r>
            <a:endParaRPr b="0" lang="en-AU" sz="60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8560080" cy="14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666666"/>
                </a:solidFill>
                <a:latin typeface="Open Sans"/>
                <a:ea typeface="Open Sans"/>
              </a:rPr>
              <a:t>Una solución desde siempre y que pocos conocen o usan.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10972800" cy="82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52" strike="noStrike">
                <a:solidFill>
                  <a:srgbClr val="1a1a1a"/>
                </a:solidFill>
                <a:latin typeface="Space Grotesk Medium"/>
                <a:ea typeface="Open Sans"/>
              </a:rPr>
              <a:t>¿Porqué utilizar prerender?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825560"/>
            <a:ext cx="10972800" cy="442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a1a1a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a1a1a"/>
                </a:solidFill>
                <a:latin typeface="Open Sans"/>
                <a:ea typeface="DejaVu Sans"/>
              </a:rPr>
              <a:t>Para evitar la espera de la carga inicial de las librerias. No hay Loading.</a:t>
            </a:r>
            <a:endParaRPr b="0" lang="en-AU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a1a1a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a1a1a"/>
                </a:solidFill>
                <a:latin typeface="Open Sans"/>
                <a:ea typeface="DejaVu Sans"/>
              </a:rPr>
              <a:t>Para mejorar la experiencia de usuario</a:t>
            </a:r>
            <a:endParaRPr b="0" lang="en-AU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a1a1a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a1a1a"/>
                </a:solidFill>
                <a:latin typeface="Open Sans"/>
                <a:ea typeface="DejaVu Sans"/>
              </a:rPr>
              <a:t>Para mejorar el SEO, ya que los robots podrán inspeccionar la página ya renderizada sin problemas</a:t>
            </a:r>
            <a:endParaRPr b="0" lang="en-A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7760" cy="28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52" strike="noStrike">
                <a:solidFill>
                  <a:srgbClr val="ffffff"/>
                </a:solidFill>
                <a:latin typeface="Space Grotesk Medium"/>
                <a:ea typeface="Open Sans"/>
              </a:rPr>
              <a:t>Primera Demo</a:t>
            </a:r>
            <a:endParaRPr b="0" lang="en-AU" sz="6000" spc="-1" strike="noStrike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10565280" cy="14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ffffff"/>
                </a:solidFill>
                <a:latin typeface="Open Sans"/>
                <a:ea typeface="DejaVu Sans"/>
              </a:rPr>
              <a:t>Implementando prerender</a:t>
            </a:r>
            <a:endParaRPr b="0" lang="en-A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695720" cy="28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52" strike="noStrike">
                <a:solidFill>
                  <a:srgbClr val="1a1a1a"/>
                </a:solidFill>
                <a:latin typeface="Space Grotesk Medium"/>
                <a:ea typeface="Open Sans"/>
              </a:rPr>
              <a:t>Paginación</a:t>
            </a:r>
            <a:endParaRPr b="0" lang="en-AU" sz="60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8560080" cy="14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666666"/>
                </a:solidFill>
                <a:latin typeface="Open Sans"/>
                <a:ea typeface="Open Sans"/>
              </a:rPr>
              <a:t>Veremos varios métodos para usar paginación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100800"/>
            <a:ext cx="7187760" cy="14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52" strike="noStrike">
                <a:solidFill>
                  <a:srgbClr val="1a1a1a"/>
                </a:solidFill>
                <a:latin typeface="Space Grotesk Medium"/>
                <a:ea typeface="Open Sans"/>
              </a:rPr>
              <a:t>Cómo utilizar paginación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609480" y="1588680"/>
            <a:ext cx="4570200" cy="45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DejaVu Sans"/>
              </a:rPr>
              <a:t>Veremos 2 métodos. </a:t>
            </a:r>
            <a:endParaRPr b="0" lang="en-AU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a1a1a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DejaVu Sans"/>
              </a:rPr>
              <a:t>En memoria</a:t>
            </a:r>
            <a:endParaRPr b="0" lang="en-AU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a1a1a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DejaVu Sans"/>
              </a:rPr>
              <a:t>Directamente en la llamada a una Api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AU" sz="28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title"/>
          </p:nvPr>
        </p:nvSpPr>
        <p:spPr>
          <a:xfrm>
            <a:off x="5757840" y="1590480"/>
            <a:ext cx="5953320" cy="45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DejaVu Sans"/>
              </a:rPr>
              <a:t>Veremos 2 posibilidades.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DejaVu Sans"/>
              </a:rPr>
              <a:t>Utilizando botones de páginación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1a1a1a"/>
                </a:solidFill>
                <a:latin typeface="Arial"/>
                <a:ea typeface="DejaVu Sans"/>
              </a:rPr>
              <a:t>Utilizando scroll infinito</a:t>
            </a:r>
            <a:endParaRPr b="0" lang="en-AU" sz="28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n-A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187760" cy="28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52" strike="noStrike">
                <a:solidFill>
                  <a:srgbClr val="ffffff"/>
                </a:solidFill>
                <a:latin typeface="Space Grotesk Medium"/>
                <a:ea typeface="Open Sans"/>
              </a:rPr>
              <a:t>Segunda Demo</a:t>
            </a:r>
            <a:endParaRPr b="0" lang="en-AU" sz="60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subTitle"/>
          </p:nvPr>
        </p:nvSpPr>
        <p:spPr>
          <a:xfrm>
            <a:off x="609480" y="4589640"/>
            <a:ext cx="10565280" cy="14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ffffff"/>
                </a:solidFill>
                <a:latin typeface="Open Sans"/>
                <a:ea typeface="DejaVu Sans"/>
              </a:rPr>
              <a:t>Paginando tablas con botones de página y con scroll infinito</a:t>
            </a:r>
            <a:endParaRPr b="0" lang="en-A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1709640"/>
            <a:ext cx="7695720" cy="285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52" strike="noStrike">
                <a:solidFill>
                  <a:srgbClr val="1a1a1a"/>
                </a:solidFill>
                <a:latin typeface="Space Grotesk Medium"/>
                <a:ea typeface="Open Sans"/>
              </a:rPr>
              <a:t>LazyLoading</a:t>
            </a:r>
            <a:endParaRPr b="0" lang="en-AU" sz="60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609480" y="4589640"/>
            <a:ext cx="8560080" cy="14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666666"/>
                </a:solidFill>
                <a:latin typeface="Open Sans"/>
                <a:ea typeface="Open Sans"/>
              </a:rPr>
              <a:t>Carga perezosa.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666666"/>
                </a:solidFill>
                <a:latin typeface="Open Sans"/>
                <a:ea typeface="Open Sans"/>
              </a:rPr>
              <a:t>Descarguemos los asemblies cuando lo necesitemos.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1056</TotalTime>
  <Application>LibreOffice/7.2.3.2$Windows_X86_64 LibreOffice_project/d166454616c1632304285822f9c83ce2e660fd92</Application>
  <AppVersion>15.0000</AppVersion>
  <Words>123</Words>
  <Paragraphs>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2023-09-13T17:25:02Z</dcterms:created>
  <dc:creator>Kitty Moujaes (ALLOVUS DESIGN INC)</dc:creator>
  <dc:description/>
  <dc:language>en-AU</dc:language>
  <cp:lastModifiedBy/>
  <dcterms:modified xsi:type="dcterms:W3CDTF">2023-11-05T18:04:36Z</dcterms:modified>
  <cp:revision>301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MSIP_Label_f42aa342-8706-4288-bd11-ebb85995028c_ActionId">
    <vt:lpwstr>06d97514-35aa-40cb-92b9-00001d762660</vt:lpwstr>
  </property>
  <property fmtid="{D5CDD505-2E9C-101B-9397-08002B2CF9AE}" pid="4" name="MSIP_Label_f42aa342-8706-4288-bd11-ebb85995028c_ContentBits">
    <vt:lpwstr>0</vt:lpwstr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Method">
    <vt:lpwstr>Standard</vt:lpwstr>
  </property>
  <property fmtid="{D5CDD505-2E9C-101B-9397-08002B2CF9AE}" pid="7" name="MSIP_Label_f42aa342-8706-4288-bd11-ebb85995028c_Name">
    <vt:lpwstr>Internal</vt:lpwstr>
  </property>
  <property fmtid="{D5CDD505-2E9C-101B-9397-08002B2CF9AE}" pid="8" name="MSIP_Label_f42aa342-8706-4288-bd11-ebb85995028c_SetDate">
    <vt:lpwstr>2020-08-18T20:47:28Z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PresentationFormat">
    <vt:lpwstr>Custom</vt:lpwstr>
  </property>
  <property fmtid="{D5CDD505-2E9C-101B-9397-08002B2CF9AE}" pid="11" name="Slides">
    <vt:i4>13</vt:i4>
  </property>
</Properties>
</file>